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2" r:id="rId3"/>
    <p:sldId id="276" r:id="rId4"/>
    <p:sldId id="277" r:id="rId5"/>
    <p:sldId id="268" r:id="rId6"/>
    <p:sldId id="271" r:id="rId7"/>
    <p:sldId id="278" r:id="rId8"/>
    <p:sldId id="257" r:id="rId9"/>
    <p:sldId id="275" r:id="rId10"/>
    <p:sldId id="274" r:id="rId11"/>
    <p:sldId id="258" r:id="rId12"/>
    <p:sldId id="265" r:id="rId13"/>
    <p:sldId id="269" r:id="rId14"/>
    <p:sldId id="266" r:id="rId15"/>
    <p:sldId id="267" r:id="rId16"/>
    <p:sldId id="259" r:id="rId17"/>
    <p:sldId id="260" r:id="rId18"/>
    <p:sldId id="270" r:id="rId19"/>
    <p:sldId id="261" r:id="rId20"/>
    <p:sldId id="263" r:id="rId21"/>
    <p:sldId id="264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47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FE145-9F8F-4960-87F2-60A47022D8A5}" type="datetimeFigureOut">
              <a:rPr lang="ko-KR" altLang="en-US" smtClean="0"/>
              <a:pPr/>
              <a:t>2023-04-26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10E3F-CE9F-415E-9368-5C386CA91AC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10E3F-CE9F-415E-9368-5C386CA91AC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D6D723-6FAE-4977-A65A-290E950EFE4D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516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xmlns="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7695070" y="9694070"/>
            <a:ext cx="502443" cy="683418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5889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pPr/>
              <a:t>4/26/2023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9.png"/><Relationship Id="rId7" Type="http://schemas.openxmlformats.org/officeDocument/2006/relationships/image" Target="../media/image4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8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9.png"/><Relationship Id="rId7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2.png"/><Relationship Id="rId10" Type="http://schemas.openxmlformats.org/officeDocument/2006/relationships/image" Target="../media/image52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19.png"/><Relationship Id="rId12" Type="http://schemas.openxmlformats.org/officeDocument/2006/relationships/image" Target="../media/image62.png"/><Relationship Id="rId2" Type="http://schemas.openxmlformats.org/officeDocument/2006/relationships/image" Target="../media/image18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png"/><Relationship Id="rId18" Type="http://schemas.openxmlformats.org/officeDocument/2006/relationships/image" Target="../media/image79.png"/><Relationship Id="rId3" Type="http://schemas.openxmlformats.org/officeDocument/2006/relationships/image" Target="../media/image29.png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17" Type="http://schemas.openxmlformats.org/officeDocument/2006/relationships/image" Target="../media/image78.png"/><Relationship Id="rId2" Type="http://schemas.openxmlformats.org/officeDocument/2006/relationships/image" Target="../media/image28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72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18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9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90.png"/><Relationship Id="rId5" Type="http://schemas.openxmlformats.org/officeDocument/2006/relationships/image" Target="../media/image86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18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144000" y="-4762500"/>
            <a:ext cx="36571429" cy="23221239"/>
            <a:chOff x="-9144000" y="-4762500"/>
            <a:chExt cx="36571429" cy="23221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144000" y="-4762500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pic>
        <p:nvPicPr>
          <p:cNvPr id="20" name="Picture 1" descr="C:\Users\acorn\Downloads\seoul-korea-city-skyline-on-a-white-background-flat-vector-illustration-business-travel-and-tourism-concept-with-modern-buildings-image-for-banner-or-website\seoul.jpg"/>
          <p:cNvPicPr>
            <a:picLocks noChangeAspect="1" noChangeArrowheads="1"/>
          </p:cNvPicPr>
          <p:nvPr/>
        </p:nvPicPr>
        <p:blipFill>
          <a:blip r:embed="rId5" cstate="print">
            <a:lum bright="60000" contrast="-65000"/>
          </a:blip>
          <a:stretch>
            <a:fillRect/>
          </a:stretch>
        </p:blipFill>
        <p:spPr bwMode="auto">
          <a:xfrm>
            <a:off x="914401" y="1535925"/>
            <a:ext cx="16459199" cy="871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직사각형 20"/>
          <p:cNvSpPr/>
          <p:nvPr/>
        </p:nvSpPr>
        <p:spPr>
          <a:xfrm>
            <a:off x="838200" y="1485900"/>
            <a:ext cx="9829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0" b="1" dirty="0" err="1" smtClean="0">
                <a:latin typeface="에스코어 드림 1 Thin" pitchFamily="34" charset="-127"/>
                <a:ea typeface="에스코어 드림 1 Thin" pitchFamily="34" charset="-127"/>
              </a:rPr>
              <a:t>ㅁㅁㅁㅁㅁㅁㅁㅁㅁㅁ</a:t>
            </a:r>
            <a:endParaRPr lang="ko-KR" altLang="en-US" sz="8000" b="1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734800" y="7581900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>
                <a:latin typeface="에스코어 드림 1 Thin" pitchFamily="34" charset="-127"/>
                <a:ea typeface="에스코어 드림 1 Thin" pitchFamily="34" charset="-127"/>
              </a:rPr>
              <a:t>2 </a:t>
            </a:r>
            <a:r>
              <a:rPr lang="ko-KR" altLang="en-US" sz="3000" dirty="0" smtClean="0">
                <a:latin typeface="에스코어 드림 1 Thin" pitchFamily="34" charset="-127"/>
                <a:ea typeface="에스코어 드림 1 Thin" pitchFamily="34" charset="-127"/>
              </a:rPr>
              <a:t>팀</a:t>
            </a:r>
            <a:endParaRPr lang="en-US" altLang="ko-KR" sz="3000" dirty="0" smtClean="0">
              <a:latin typeface="에스코어 드림 1 Thin" pitchFamily="34" charset="-127"/>
              <a:ea typeface="에스코어 드림 1 Thin" pitchFamily="34" charset="-127"/>
            </a:endParaRPr>
          </a:p>
          <a:p>
            <a:r>
              <a:rPr lang="ko-KR" altLang="en-US" sz="3000" dirty="0" smtClean="0">
                <a:latin typeface="에스코어 드림 1 Thin" pitchFamily="34" charset="-127"/>
                <a:ea typeface="에스코어 드림 1 Thin" pitchFamily="34" charset="-127"/>
              </a:rPr>
              <a:t>김현경</a:t>
            </a:r>
            <a:r>
              <a:rPr lang="en-US" altLang="ko-KR" sz="3000" dirty="0" smtClean="0">
                <a:latin typeface="에스코어 드림 1 Thin" pitchFamily="34" charset="-127"/>
                <a:ea typeface="에스코어 드림 1 Thin" pitchFamily="34" charset="-127"/>
              </a:rPr>
              <a:t>, </a:t>
            </a:r>
            <a:r>
              <a:rPr lang="ko-KR" altLang="en-US" sz="3000" dirty="0" smtClean="0">
                <a:latin typeface="에스코어 드림 1 Thin" pitchFamily="34" charset="-127"/>
                <a:ea typeface="에스코어 드림 1 Thin" pitchFamily="34" charset="-127"/>
              </a:rPr>
              <a:t>김현욱</a:t>
            </a:r>
            <a:r>
              <a:rPr lang="en-US" altLang="ko-KR" sz="3000" dirty="0" smtClean="0">
                <a:latin typeface="에스코어 드림 1 Thin" pitchFamily="34" charset="-127"/>
                <a:ea typeface="에스코어 드림 1 Thin" pitchFamily="34" charset="-127"/>
              </a:rPr>
              <a:t>, </a:t>
            </a:r>
            <a:r>
              <a:rPr lang="ko-KR" altLang="en-US" sz="3000" dirty="0" smtClean="0">
                <a:latin typeface="에스코어 드림 1 Thin" pitchFamily="34" charset="-127"/>
                <a:ea typeface="에스코어 드림 1 Thin" pitchFamily="34" charset="-127"/>
              </a:rPr>
              <a:t>나석원</a:t>
            </a:r>
            <a:r>
              <a:rPr lang="en-US" altLang="ko-KR" sz="3000" dirty="0" smtClean="0">
                <a:latin typeface="에스코어 드림 1 Thin" pitchFamily="34" charset="-127"/>
                <a:ea typeface="에스코어 드림 1 Thin" pitchFamily="34" charset="-127"/>
              </a:rPr>
              <a:t>, </a:t>
            </a:r>
            <a:r>
              <a:rPr lang="ko-KR" altLang="en-US" sz="3000" dirty="0" smtClean="0">
                <a:latin typeface="에스코어 드림 1 Thin" pitchFamily="34" charset="-127"/>
                <a:ea typeface="에스코어 드림 1 Thin" pitchFamily="34" charset="-127"/>
              </a:rPr>
              <a:t>송호준</a:t>
            </a:r>
            <a:r>
              <a:rPr lang="en-US" altLang="ko-KR" sz="3000" dirty="0" smtClean="0">
                <a:latin typeface="에스코어 드림 1 Thin" pitchFamily="34" charset="-127"/>
                <a:ea typeface="에스코어 드림 1 Thin" pitchFamily="34" charset="-127"/>
              </a:rPr>
              <a:t>, </a:t>
            </a:r>
            <a:r>
              <a:rPr lang="ko-KR" altLang="en-US" sz="3000" dirty="0" smtClean="0">
                <a:latin typeface="에스코어 드림 1 Thin" pitchFamily="34" charset="-127"/>
                <a:ea typeface="에스코어 드림 1 Thin" pitchFamily="34" charset="-127"/>
              </a:rPr>
              <a:t>이준규</a:t>
            </a:r>
            <a:r>
              <a:rPr lang="en-US" altLang="ko-KR" sz="3000" dirty="0" smtClean="0">
                <a:latin typeface="에스코어 드림 1 Thin" pitchFamily="34" charset="-127"/>
                <a:ea typeface="에스코어 드림 1 Thin" pitchFamily="34" charset="-127"/>
              </a:rPr>
              <a:t>  </a:t>
            </a:r>
            <a:endParaRPr lang="ko-KR" altLang="en-US" sz="3000" dirty="0">
              <a:latin typeface="에스코어 드림 1 Thin" pitchFamily="34" charset="-127"/>
              <a:ea typeface="에스코어 드림 1 Thin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1000" y="266700"/>
            <a:ext cx="3944049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latinLnBrk="1">
              <a:defRPr/>
            </a:pP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에이콘아카데미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강남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23694008"/>
              </p:ext>
            </p:extLst>
          </p:nvPr>
        </p:nvGraphicFramePr>
        <p:xfrm>
          <a:off x="1175792" y="1471093"/>
          <a:ext cx="15868772" cy="7760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367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74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4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744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7772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활동 내용</a:t>
                      </a:r>
                      <a:endParaRPr lang="en-US" altLang="ko-KR" sz="2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2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</a:t>
                      </a:r>
                      <a:r>
                        <a:rPr lang="ko-KR" altLang="en-US" sz="2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 정</a:t>
                      </a:r>
                    </a:p>
                  </a:txBody>
                  <a:tcPr marL="182880" marR="182880" marT="68580" marB="68580">
                    <a:lnL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BlToT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spc="-150" dirty="0">
                          <a:solidFill>
                            <a:schemeClr val="tx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500" b="1" spc="-150" baseline="0" dirty="0">
                          <a:solidFill>
                            <a:schemeClr val="tx1"/>
                          </a:solidFill>
                          <a:latin typeface="+mj-lt"/>
                          <a:ea typeface="맑은 고딕" panose="020B0503020000020004" pitchFamily="50" charset="-127"/>
                        </a:rPr>
                        <a:t>  주</a:t>
                      </a:r>
                      <a:endParaRPr lang="ko-KR" altLang="en-US" sz="1500" b="1" spc="-150" dirty="0">
                        <a:solidFill>
                          <a:schemeClr val="tx1"/>
                        </a:solidFill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182880" marR="182880" marT="68580" marB="6858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5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50" charset="-127"/>
                          <a:cs typeface="+mn-cs"/>
                        </a:rPr>
                        <a:t>  주</a:t>
                      </a:r>
                    </a:p>
                  </a:txBody>
                  <a:tcPr marL="182880" marR="18288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1500" b="1" i="0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  주</a:t>
                      </a:r>
                    </a:p>
                  </a:txBody>
                  <a:tcPr marL="182880" marR="182880" marT="68580" marB="6858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983288"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68580" marB="68580">
                    <a:lnL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182880" marT="68580" marB="68580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115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79104" y="606996"/>
            <a:ext cx="4346882" cy="718876"/>
          </a:xfrm>
          <a:prstGeom prst="rect">
            <a:avLst/>
          </a:prstGeom>
          <a:noFill/>
        </p:spPr>
        <p:txBody>
          <a:bodyPr wrap="none" lIns="163284" tIns="81642" rIns="163284" bIns="81642">
            <a:spAutoFit/>
          </a:bodyPr>
          <a:lstStyle/>
          <a:p>
            <a:pPr>
              <a:defRPr/>
            </a:pPr>
            <a:r>
              <a:rPr lang="ko-KR" altLang="en-US" sz="3600" b="1" u="sng" dirty="0">
                <a:solidFill>
                  <a:srgbClr val="2D1152"/>
                </a:solidFill>
                <a:latin typeface="+mn-ea"/>
              </a:rPr>
              <a:t>프로젝트 일정 계획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1149" y="3342722"/>
            <a:ext cx="3632322" cy="488044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100" dirty="0">
                <a:latin typeface="+mn-ea"/>
              </a:rPr>
              <a:t>Dataset </a:t>
            </a:r>
            <a:r>
              <a:rPr lang="ko-KR" altLang="en-US" sz="2100" dirty="0">
                <a:latin typeface="+mn-ea"/>
              </a:rPr>
              <a:t>수집 계획 수립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11153" y="4530854"/>
            <a:ext cx="3503714" cy="30748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100" b="1" dirty="0">
                <a:solidFill>
                  <a:schemeClr val="tx1"/>
                </a:solidFill>
              </a:rPr>
              <a:t> Data </a:t>
            </a:r>
            <a:r>
              <a:rPr lang="ko-KR" altLang="en-US" sz="2100" b="1" dirty="0">
                <a:solidFill>
                  <a:schemeClr val="tx1"/>
                </a:solidFill>
              </a:rPr>
              <a:t>전처리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07838" y="5502962"/>
            <a:ext cx="3456384" cy="488044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sz="2100" dirty="0">
                <a:latin typeface="+mn-ea"/>
              </a:rPr>
              <a:t>주요 변수 기술 통계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07838" y="6583082"/>
            <a:ext cx="3456384" cy="488044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sz="2100" dirty="0">
                <a:latin typeface="+mn-ea"/>
              </a:rPr>
              <a:t>변수 선택과 모델링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7838" y="4979452"/>
            <a:ext cx="3456384" cy="488044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sz="2100" dirty="0">
                <a:latin typeface="+mn-ea"/>
              </a:rPr>
              <a:t>데이터 전처리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07838" y="6043022"/>
            <a:ext cx="3456384" cy="488044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sz="2100" dirty="0">
                <a:latin typeface="+mn-ea"/>
              </a:rPr>
              <a:t>파생 변수 생성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63823" y="7322616"/>
            <a:ext cx="3503714" cy="32403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100" b="1" dirty="0">
                <a:solidFill>
                  <a:schemeClr val="tx1"/>
                </a:solidFill>
              </a:rPr>
              <a:t> 모델링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5168" y="7754665"/>
            <a:ext cx="3312368" cy="488044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sz="2100" dirty="0">
                <a:latin typeface="+mn-ea"/>
              </a:rPr>
              <a:t>모델 생성</a:t>
            </a:r>
            <a:r>
              <a:rPr lang="en-US" altLang="ko-KR" sz="2100" dirty="0">
                <a:latin typeface="+mn-ea"/>
              </a:rPr>
              <a:t>/</a:t>
            </a:r>
            <a:r>
              <a:rPr lang="ko-KR" altLang="en-US" sz="2100" dirty="0">
                <a:latin typeface="+mn-ea"/>
              </a:rPr>
              <a:t>평가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511153" y="2462076"/>
            <a:ext cx="3503714" cy="324036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100" b="1" dirty="0">
                <a:solidFill>
                  <a:schemeClr val="tx1"/>
                </a:solidFill>
              </a:rPr>
              <a:t> 기획 및 설계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55168" y="8599885"/>
            <a:ext cx="3456384" cy="488044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sz="2100" dirty="0">
                <a:latin typeface="+mn-ea"/>
              </a:rPr>
              <a:t>결과물 구현</a:t>
            </a:r>
            <a:r>
              <a:rPr lang="en-US" altLang="ko-KR" sz="2100" dirty="0">
                <a:latin typeface="+mn-ea"/>
              </a:rPr>
              <a:t>(</a:t>
            </a:r>
            <a:r>
              <a:rPr lang="ko-KR" altLang="en-US" sz="2100" dirty="0">
                <a:latin typeface="+mn-ea"/>
              </a:rPr>
              <a:t>작성</a:t>
            </a:r>
            <a:r>
              <a:rPr lang="en-US" altLang="ko-KR" sz="2100" dirty="0">
                <a:latin typeface="+mn-ea"/>
              </a:rPr>
              <a:t>)</a:t>
            </a:r>
            <a:endParaRPr lang="ko-KR" altLang="en-US" sz="21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11149" y="2894125"/>
            <a:ext cx="4060950" cy="488044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sz="2100" dirty="0">
                <a:latin typeface="+mn-ea"/>
              </a:rPr>
              <a:t>주제 선정</a:t>
            </a:r>
            <a:r>
              <a:rPr lang="en-US" altLang="ko-KR" sz="2100" dirty="0">
                <a:latin typeface="+mn-ea"/>
              </a:rPr>
              <a:t>/</a:t>
            </a:r>
            <a:r>
              <a:rPr lang="ko-KR" altLang="en-US" sz="2100" dirty="0">
                <a:latin typeface="+mn-ea"/>
              </a:rPr>
              <a:t>요구 사항 분석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135888" y="9698880"/>
            <a:ext cx="1800000" cy="16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39744" y="9590869"/>
            <a:ext cx="1584176" cy="441877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b="1" dirty="0">
                <a:latin typeface="+mn-ea"/>
              </a:rPr>
              <a:t>계획기간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11808496" y="9698880"/>
            <a:ext cx="1800000" cy="162000"/>
          </a:xfrm>
          <a:prstGeom prst="rect">
            <a:avLst/>
          </a:prstGeom>
          <a:solidFill>
            <a:srgbClr val="A4716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12352" y="9590869"/>
            <a:ext cx="1584176" cy="441877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b="1" dirty="0">
                <a:latin typeface="+mn-ea"/>
              </a:rPr>
              <a:t>완료기간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5264880" y="9698880"/>
            <a:ext cx="1800000" cy="162000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68736" y="9590869"/>
            <a:ext cx="1584176" cy="441877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b="1" dirty="0">
                <a:latin typeface="+mn-ea"/>
              </a:rPr>
              <a:t>중요기간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655168" y="8167837"/>
            <a:ext cx="3456384" cy="488044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sz="2100" dirty="0" err="1">
                <a:latin typeface="+mn-ea"/>
              </a:rPr>
              <a:t>인사이트</a:t>
            </a:r>
            <a:r>
              <a:rPr lang="ko-KR" altLang="en-US" sz="2100" dirty="0">
                <a:latin typeface="+mn-ea"/>
              </a:rPr>
              <a:t> 도출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11152" y="3866233"/>
            <a:ext cx="3456384" cy="488044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sz="2100" dirty="0">
                <a:latin typeface="+mn-ea"/>
              </a:rPr>
              <a:t>업무 분할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16608" y="282960"/>
            <a:ext cx="3239344" cy="27287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ECE05B4-F2F8-E933-52D0-A00C5E48AD93}"/>
              </a:ext>
            </a:extLst>
          </p:cNvPr>
          <p:cNvSpPr/>
          <p:nvPr/>
        </p:nvSpPr>
        <p:spPr>
          <a:xfrm>
            <a:off x="5908239" y="2946086"/>
            <a:ext cx="2339686" cy="3159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D9EE3C2-D821-8C10-CCCA-BCBCA5789CA0}"/>
              </a:ext>
            </a:extLst>
          </p:cNvPr>
          <p:cNvSpPr/>
          <p:nvPr/>
        </p:nvSpPr>
        <p:spPr>
          <a:xfrm>
            <a:off x="5908239" y="3420463"/>
            <a:ext cx="3632322" cy="3159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F02E885-ACB3-1084-57AC-EA21A59F8EA6}"/>
              </a:ext>
            </a:extLst>
          </p:cNvPr>
          <p:cNvSpPr/>
          <p:nvPr/>
        </p:nvSpPr>
        <p:spPr>
          <a:xfrm>
            <a:off x="8247924" y="3873616"/>
            <a:ext cx="1292636" cy="3159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60177F45-2C2E-F507-2271-3DF08384C044}"/>
              </a:ext>
            </a:extLst>
          </p:cNvPr>
          <p:cNvSpPr/>
          <p:nvPr/>
        </p:nvSpPr>
        <p:spPr>
          <a:xfrm>
            <a:off x="8286744" y="4929188"/>
            <a:ext cx="2857520" cy="32147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0C8AD6E3-C41B-5A09-3AD6-83CBE395AC6D}"/>
              </a:ext>
            </a:extLst>
          </p:cNvPr>
          <p:cNvSpPr/>
          <p:nvPr/>
        </p:nvSpPr>
        <p:spPr>
          <a:xfrm>
            <a:off x="10429884" y="5572128"/>
            <a:ext cx="2857520" cy="3408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2E9D7D50-E1BF-39DA-3574-A41273EC79DD}"/>
              </a:ext>
            </a:extLst>
          </p:cNvPr>
          <p:cNvSpPr/>
          <p:nvPr/>
        </p:nvSpPr>
        <p:spPr>
          <a:xfrm>
            <a:off x="10429884" y="6107913"/>
            <a:ext cx="2857520" cy="3863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E9D7D50-E1BF-39DA-3574-A41273EC79DD}"/>
              </a:ext>
            </a:extLst>
          </p:cNvPr>
          <p:cNvSpPr/>
          <p:nvPr/>
        </p:nvSpPr>
        <p:spPr>
          <a:xfrm>
            <a:off x="11287140" y="6643699"/>
            <a:ext cx="3286148" cy="3863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2E9D7D50-E1BF-39DA-3574-A41273EC79DD}"/>
              </a:ext>
            </a:extLst>
          </p:cNvPr>
          <p:cNvSpPr/>
          <p:nvPr/>
        </p:nvSpPr>
        <p:spPr>
          <a:xfrm>
            <a:off x="13430280" y="7608112"/>
            <a:ext cx="3429024" cy="3863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2E9D7D50-E1BF-39DA-3574-A41273EC79DD}"/>
              </a:ext>
            </a:extLst>
          </p:cNvPr>
          <p:cNvSpPr/>
          <p:nvPr/>
        </p:nvSpPr>
        <p:spPr>
          <a:xfrm>
            <a:off x="15144792" y="8143897"/>
            <a:ext cx="1714512" cy="3863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2E9D7D50-E1BF-39DA-3574-A41273EC79DD}"/>
              </a:ext>
            </a:extLst>
          </p:cNvPr>
          <p:cNvSpPr/>
          <p:nvPr/>
        </p:nvSpPr>
        <p:spPr>
          <a:xfrm>
            <a:off x="13430280" y="8679682"/>
            <a:ext cx="3429024" cy="38636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292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3334" y="4418027"/>
            <a:ext cx="6921195" cy="24928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5715" y="4418027"/>
            <a:ext cx="6941805" cy="24928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5173" y="575954"/>
            <a:ext cx="4996955" cy="8632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68783" y="9265950"/>
            <a:ext cx="3051016" cy="3163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5715" y="3534239"/>
            <a:ext cx="749967" cy="5451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32858" y="3534239"/>
            <a:ext cx="732300" cy="54572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11152" y="1255068"/>
            <a:ext cx="5434312" cy="718876"/>
          </a:xfrm>
          <a:prstGeom prst="rect">
            <a:avLst/>
          </a:prstGeom>
          <a:noFill/>
        </p:spPr>
        <p:txBody>
          <a:bodyPr wrap="square" lIns="163284" tIns="81642" rIns="163284" bIns="81642">
            <a:spAutoFit/>
          </a:bodyPr>
          <a:lstStyle/>
          <a:p>
            <a:pPr>
              <a:defRPr/>
            </a:pPr>
            <a:r>
              <a:rPr lang="ko-KR" altLang="en-US" sz="3600" b="1" u="sng" dirty="0">
                <a:solidFill>
                  <a:srgbClr val="2D1152"/>
                </a:solidFill>
                <a:latin typeface="+mn-ea"/>
              </a:rPr>
              <a:t>주제 </a:t>
            </a:r>
            <a:r>
              <a:rPr lang="en-US" altLang="ko-KR" sz="3600" b="1" u="sng" dirty="0">
                <a:solidFill>
                  <a:srgbClr val="2D1152"/>
                </a:solidFill>
                <a:latin typeface="+mn-ea"/>
              </a:rPr>
              <a:t>: </a:t>
            </a:r>
            <a:r>
              <a:rPr lang="ko-KR" altLang="en-US" sz="3600" b="1" u="sng" dirty="0">
                <a:solidFill>
                  <a:srgbClr val="2D1152"/>
                </a:solidFill>
                <a:latin typeface="+mn-ea"/>
              </a:rPr>
              <a:t>프로젝트 주제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1511152" y="2119164"/>
            <a:ext cx="15265696" cy="1944216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63284" tIns="81642" rIns="163284" bIns="81642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56">
              <a:lnSpc>
                <a:spcPct val="150000"/>
              </a:lnSpc>
              <a:defRPr/>
            </a:pPr>
            <a:endParaRPr lang="en-US" altLang="ko-KR" sz="2100" dirty="0">
              <a:solidFill>
                <a:srgbClr val="3F3F48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1511152" y="6223620"/>
            <a:ext cx="15265696" cy="3348372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63284" tIns="81642" rIns="163284" bIns="81642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856">
              <a:lnSpc>
                <a:spcPct val="150000"/>
              </a:lnSpc>
              <a:defRPr/>
            </a:pPr>
            <a:endParaRPr lang="en-US" altLang="ko-KR" sz="2100" dirty="0">
              <a:solidFill>
                <a:srgbClr val="3F3F48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16608" y="282960"/>
            <a:ext cx="3239344" cy="2728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1152" y="4603441"/>
            <a:ext cx="15265696" cy="1688373"/>
          </a:xfrm>
          <a:prstGeom prst="rect">
            <a:avLst/>
          </a:prstGeom>
          <a:noFill/>
        </p:spPr>
        <p:txBody>
          <a:bodyPr wrap="square" lIns="163284" tIns="81642" rIns="163284" bIns="81642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600" b="1" u="sng" dirty="0">
                <a:solidFill>
                  <a:srgbClr val="2D1152"/>
                </a:solidFill>
                <a:latin typeface="+mn-ea"/>
              </a:rPr>
              <a:t>목적</a:t>
            </a:r>
            <a:r>
              <a:rPr lang="en-US" altLang="ko-KR" sz="3600" b="1" u="sng" dirty="0">
                <a:solidFill>
                  <a:srgbClr val="2D1152"/>
                </a:solidFill>
                <a:latin typeface="+mn-ea"/>
              </a:rPr>
              <a:t>(</a:t>
            </a:r>
            <a:r>
              <a:rPr lang="ko-KR" altLang="en-US" sz="3600" b="1" u="sng" dirty="0">
                <a:solidFill>
                  <a:srgbClr val="2D1152"/>
                </a:solidFill>
                <a:latin typeface="+mn-ea"/>
              </a:rPr>
              <a:t>비즈니스 관점에서의 기획의도</a:t>
            </a:r>
            <a:r>
              <a:rPr lang="en-US" altLang="ko-KR" sz="3600" b="1" u="sng" dirty="0">
                <a:solidFill>
                  <a:srgbClr val="2D1152"/>
                </a:solidFill>
                <a:latin typeface="+mn-ea"/>
              </a:rPr>
              <a:t>)</a:t>
            </a:r>
            <a:r>
              <a:rPr lang="ko-KR" altLang="en-US" sz="3600" b="1" u="sng" dirty="0">
                <a:solidFill>
                  <a:srgbClr val="2D1152"/>
                </a:solidFill>
                <a:latin typeface="+mn-ea"/>
              </a:rPr>
              <a:t> </a:t>
            </a:r>
            <a:r>
              <a:rPr lang="en-US" altLang="ko-KR" sz="3600" b="1" u="sng" dirty="0">
                <a:solidFill>
                  <a:srgbClr val="2D1152"/>
                </a:solidFill>
                <a:latin typeface="+mn-ea"/>
              </a:rPr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3000" b="1" dirty="0">
                <a:solidFill>
                  <a:srgbClr val="2D1152"/>
                </a:solidFill>
                <a:latin typeface="+mn-ea"/>
              </a:rPr>
              <a:t>                                             </a:t>
            </a:r>
            <a:r>
              <a:rPr lang="ko-KR" altLang="en-US" sz="3000" b="1" u="sng" dirty="0">
                <a:solidFill>
                  <a:srgbClr val="2D1152"/>
                </a:solidFill>
                <a:latin typeface="+mn-ea"/>
              </a:rPr>
              <a:t>무엇을 목적으로 프로젝트를 진행하는가</a:t>
            </a:r>
            <a:r>
              <a:rPr lang="en-US" altLang="ko-KR" sz="3000" b="1" u="sng" dirty="0">
                <a:solidFill>
                  <a:srgbClr val="2D1152"/>
                </a:solidFill>
                <a:latin typeface="+mn-ea"/>
              </a:rPr>
              <a:t>?</a:t>
            </a:r>
            <a:endParaRPr lang="ko-KR" altLang="en-US" sz="3000" b="1" u="sng" dirty="0">
              <a:solidFill>
                <a:srgbClr val="2D1152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77AAB8-6F88-2BE8-6991-2B6192D306F4}"/>
              </a:ext>
            </a:extLst>
          </p:cNvPr>
          <p:cNvSpPr txBox="1"/>
          <p:nvPr/>
        </p:nvSpPr>
        <p:spPr>
          <a:xfrm>
            <a:off x="2519264" y="2443200"/>
            <a:ext cx="13482784" cy="441877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dirty="0" smtClean="0"/>
              <a:t>서울시 아파트 가격에 영향을 미치는 요인분석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077AAB8-6F88-2BE8-6991-2B6192D306F4}"/>
              </a:ext>
            </a:extLst>
          </p:cNvPr>
          <p:cNvSpPr txBox="1"/>
          <p:nvPr/>
        </p:nvSpPr>
        <p:spPr>
          <a:xfrm>
            <a:off x="2428828" y="6965169"/>
            <a:ext cx="13482784" cy="441877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ko-KR" altLang="en-US" dirty="0" smtClean="0"/>
              <a:t>급격하게 변하는 아파트의 가격예측의 데이터수집 및 요인파악</a:t>
            </a:r>
            <a:endParaRPr lang="ko-KR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28521" y="300087"/>
            <a:ext cx="17605956" cy="961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83937" y="296814"/>
            <a:ext cx="1740693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7160" tIns="68580" rIns="137160" bIns="6858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6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r>
              <a:rPr lang="en-US" altLang="ko-KR" sz="6000" b="1" dirty="0" smtClean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6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8063880" y="1185461"/>
            <a:ext cx="9768108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4336CA7-DD68-47ED-833D-9D1086CD5222}"/>
              </a:ext>
            </a:extLst>
          </p:cNvPr>
          <p:cNvSpPr txBox="1"/>
          <p:nvPr/>
        </p:nvSpPr>
        <p:spPr>
          <a:xfrm>
            <a:off x="1746589" y="470042"/>
            <a:ext cx="5816978" cy="692498"/>
          </a:xfrm>
          <a:prstGeom prst="rect">
            <a:avLst/>
          </a:prstGeom>
          <a:noFill/>
          <a:effectLst/>
        </p:spPr>
        <p:txBody>
          <a:bodyPr wrap="none" lIns="137160" tIns="68580" rIns="137160" bIns="68580">
            <a:spAutoFit/>
          </a:bodyPr>
          <a:lstStyle/>
          <a:p>
            <a:pPr>
              <a:defRPr/>
            </a:pPr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팀 구성 및 역할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8901" y="1741122"/>
            <a:ext cx="756084" cy="784830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r>
              <a:rPr lang="ko-KR" altLang="en-US" sz="4200" b="1" dirty="0" smtClean="0">
                <a:ln w="12700">
                  <a:solidFill>
                    <a:srgbClr val="939597"/>
                  </a:solidFill>
                  <a:prstDash val="solid"/>
                </a:ln>
                <a:pattFill prst="dkUpDiag">
                  <a:fgClr>
                    <a:srgbClr val="939597"/>
                  </a:fgClr>
                  <a:bgClr>
                    <a:schemeClr val="bg2">
                      <a:lumMod val="90000"/>
                    </a:schemeClr>
                  </a:bgClr>
                </a:pattFill>
                <a:effectLst>
                  <a:outerShdw dist="38100" dir="2640000" algn="bl" rotWithShape="0">
                    <a:srgbClr val="939597"/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▶</a:t>
            </a:r>
            <a:endParaRPr lang="ko-KR" altLang="en-US" sz="4200" b="1" dirty="0">
              <a:ln w="12700">
                <a:solidFill>
                  <a:srgbClr val="939597"/>
                </a:solidFill>
                <a:prstDash val="solid"/>
              </a:ln>
              <a:pattFill prst="dkUpDiag">
                <a:fgClr>
                  <a:srgbClr val="939597"/>
                </a:fgClr>
                <a:bgClr>
                  <a:schemeClr val="bg2">
                    <a:lumMod val="90000"/>
                  </a:schemeClr>
                </a:bgClr>
              </a:pattFill>
              <a:effectLst>
                <a:outerShdw dist="38100" dir="2640000" algn="bl" rotWithShape="0">
                  <a:srgbClr val="939597"/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84CE34E-C7C1-4DD4-A0D0-B0D83CF9FEFF}"/>
              </a:ext>
            </a:extLst>
          </p:cNvPr>
          <p:cNvSpPr txBox="1"/>
          <p:nvPr/>
        </p:nvSpPr>
        <p:spPr>
          <a:xfrm>
            <a:off x="1716887" y="1789234"/>
            <a:ext cx="15311990" cy="553998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 spc="-225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[</a:t>
            </a:r>
            <a:r>
              <a:rPr lang="ko-KR" altLang="en-US" b="1" spc="-225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프로젝트 팀 구성 및 역할</a:t>
            </a:r>
            <a:r>
              <a:rPr lang="en-US" altLang="ko-KR" b="1" spc="-225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]</a:t>
            </a:r>
            <a:r>
              <a:rPr lang="ko-KR" altLang="en-US" b="1" spc="-225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은 프로젝트를 기본 단위로 작성하며 팀원의 수에 따라 칸을 </a:t>
            </a:r>
            <a:r>
              <a:rPr lang="ko-KR" altLang="en-US" b="1" spc="-225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추가</a:t>
            </a:r>
            <a:r>
              <a:rPr lang="en-US" altLang="ko-KR" b="1" spc="-225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/</a:t>
            </a:r>
            <a:r>
              <a:rPr lang="ko-KR" altLang="en-US" b="1" spc="-225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삭제할 </a:t>
            </a:r>
            <a:r>
              <a:rPr lang="ko-KR" altLang="en-US" b="1" spc="-225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수 있다</a:t>
            </a:r>
            <a:r>
              <a:rPr lang="en-US" altLang="ko-KR" b="1" spc="-225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C6423CA-E427-413A-9169-DD6B4B063271}"/>
              </a:ext>
            </a:extLst>
          </p:cNvPr>
          <p:cNvSpPr txBox="1"/>
          <p:nvPr/>
        </p:nvSpPr>
        <p:spPr>
          <a:xfrm>
            <a:off x="1716887" y="2908820"/>
            <a:ext cx="13501688" cy="507831"/>
          </a:xfrm>
          <a:prstGeom prst="rect">
            <a:avLst/>
          </a:prstGeom>
          <a:noFill/>
        </p:spPr>
        <p:txBody>
          <a:bodyPr wrap="square" lIns="137160" tIns="68580" rIns="137160" bIns="68580">
            <a:spAutoFit/>
          </a:bodyPr>
          <a:lstStyle/>
          <a:p>
            <a:pPr marL="428625" indent="-428625">
              <a:buFontTx/>
              <a:buChar char="-"/>
              <a:defRPr/>
            </a:pPr>
            <a:r>
              <a:rPr lang="ko-KR" altLang="en-US" sz="2400" spc="-225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담당 업무 </a:t>
            </a:r>
            <a:r>
              <a:rPr lang="en-US" altLang="ko-KR" sz="2400" spc="-225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</a:t>
            </a:r>
            <a:r>
              <a:rPr lang="ko-KR" altLang="en-US" sz="2400" spc="-225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훈련생 별로 해당 프로젝트를 진행하면서 주도적으로 참여한 부분을 중심으로 </a:t>
            </a:r>
            <a:r>
              <a:rPr lang="ko-KR" altLang="en-US" sz="2400" spc="-225" dirty="0" smtClean="0">
                <a:solidFill>
                  <a:schemeClr val="bg2">
                    <a:lumMod val="25000"/>
                  </a:schemeClr>
                </a:solidFill>
                <a:latin typeface="+mn-ea"/>
              </a:rPr>
              <a:t>작성</a:t>
            </a:r>
            <a:endParaRPr lang="en-US" altLang="ko-KR" sz="2400" spc="-225" dirty="0" smtClean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89119229"/>
              </p:ext>
            </p:extLst>
          </p:nvPr>
        </p:nvGraphicFramePr>
        <p:xfrm>
          <a:off x="1907196" y="4015098"/>
          <a:ext cx="14473608" cy="5126085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024336">
                  <a:extLst>
                    <a:ext uri="{9D8B030D-6E8A-4147-A177-3AD203B41FA5}">
                      <a16:colId xmlns:a16="http://schemas.microsoft.com/office/drawing/2014/main" xmlns="" val="4097100218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xmlns="" val="2200023631"/>
                    </a:ext>
                  </a:extLst>
                </a:gridCol>
                <a:gridCol w="9073008">
                  <a:extLst>
                    <a:ext uri="{9D8B030D-6E8A-4147-A177-3AD203B41FA5}">
                      <a16:colId xmlns:a16="http://schemas.microsoft.com/office/drawing/2014/main" xmlns="" val="1042151021"/>
                    </a:ext>
                  </a:extLst>
                </a:gridCol>
              </a:tblGrid>
              <a:tr h="5487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  <a:endParaRPr lang="ko-KR" altLang="en-US" sz="27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  <a:endParaRPr lang="ko-KR" altLang="en-US" sz="27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7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  <a:endParaRPr lang="ko-KR" altLang="en-US" sz="27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5DF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907696"/>
                  </a:ext>
                </a:extLst>
              </a:tr>
              <a:tr h="1234503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24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김○○</a:t>
                      </a:r>
                      <a:endParaRPr lang="ko-KR" altLang="en-US" sz="27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</a:t>
                      </a:r>
                      <a:endParaRPr kumimoji="0" lang="ko-KR" altLang="en-US" sz="24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24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24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데이터 정제 및 정규화</a:t>
                      </a:r>
                      <a:r>
                        <a:rPr kumimoji="0" lang="en-US" altLang="ko-KR" sz="24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2400" i="1" u="none" strike="noStrike" kern="1200" cap="none" spc="0" normalizeH="0" baseline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모바일 서비스 </a:t>
                      </a:r>
                      <a:r>
                        <a:rPr kumimoji="0" lang="ko-KR" altLang="en-US" sz="2400" i="1" u="none" strike="noStrike" kern="1200" cap="none" spc="0" normalizeH="0" baseline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테스팅</a:t>
                      </a:r>
                      <a:endParaRPr kumimoji="0" lang="ko-KR" altLang="en-US" sz="24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8731959"/>
                  </a:ext>
                </a:extLst>
              </a:tr>
              <a:tr h="1234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박○○</a:t>
                      </a:r>
                      <a:endParaRPr lang="ko-KR" altLang="en-US" sz="2700" b="0" i="1" u="none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팀원</a:t>
                      </a:r>
                      <a:endParaRPr kumimoji="0" lang="en-US" altLang="ko-KR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24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24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모바일 플랫폼 구현</a:t>
                      </a:r>
                      <a:endParaRPr kumimoji="0" lang="en-US" altLang="ko-KR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24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24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외부 데이터 수집</a:t>
                      </a:r>
                      <a:endParaRPr kumimoji="0" lang="en-US" altLang="ko-KR" sz="240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18740807"/>
                  </a:ext>
                </a:extLst>
              </a:tr>
              <a:tr h="1234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정○○</a:t>
                      </a:r>
                      <a:endParaRPr kumimoji="0" lang="ko-KR" altLang="en-US" sz="27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팀원</a:t>
                      </a: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24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240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</a:rPr>
                        <a:t>서비스 시스템 설계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2400" b="1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</a:t>
                      </a:r>
                      <a:r>
                        <a:rPr lang="ko-KR" altLang="en-US" sz="2400" b="1" baseline="0" dirty="0" smtClean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kumimoji="0" lang="ko-KR" alt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텍스트 </a:t>
                      </a:r>
                      <a:r>
                        <a:rPr kumimoji="0" lang="ko-KR" altLang="en-US" sz="2400" b="0" i="1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마이닝</a:t>
                      </a:r>
                      <a:endParaRPr kumimoji="0" lang="ko-KR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273046"/>
                  </a:ext>
                </a:extLst>
              </a:tr>
              <a:tr h="8738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27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kumimoji="0" lang="ko-KR" alt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137160" marR="137160" marT="68612" marB="68612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671680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45013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0996" y="654903"/>
            <a:ext cx="4047121" cy="718876"/>
          </a:xfrm>
          <a:prstGeom prst="rect">
            <a:avLst/>
          </a:prstGeom>
          <a:noFill/>
        </p:spPr>
        <p:txBody>
          <a:bodyPr wrap="none" lIns="163284" tIns="81642" rIns="163284" bIns="81642">
            <a:spAutoFit/>
          </a:bodyPr>
          <a:lstStyle/>
          <a:p>
            <a:pPr>
              <a:defRPr/>
            </a:pPr>
            <a:r>
              <a:rPr lang="ko-KR" altLang="en-US" sz="3600" b="1" u="sng" dirty="0">
                <a:solidFill>
                  <a:srgbClr val="2D1152"/>
                </a:solidFill>
                <a:latin typeface="+mn-ea"/>
              </a:rPr>
              <a:t>팀원 별 역할 분담</a:t>
            </a:r>
          </a:p>
        </p:txBody>
      </p:sp>
      <p:grpSp>
        <p:nvGrpSpPr>
          <p:cNvPr id="5" name="그룹 4"/>
          <p:cNvGrpSpPr>
            <a:grpSpLocks/>
          </p:cNvGrpSpPr>
          <p:nvPr/>
        </p:nvGrpSpPr>
        <p:grpSpPr bwMode="auto">
          <a:xfrm>
            <a:off x="1799233" y="1632012"/>
            <a:ext cx="6838950" cy="3619500"/>
            <a:chOff x="683568" y="908720"/>
            <a:chExt cx="3420000" cy="2412048"/>
          </a:xfrm>
        </p:grpSpPr>
        <p:sp>
          <p:nvSpPr>
            <p:cNvPr id="2" name="직사각형 1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rgbClr val="7357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500" b="1" dirty="0"/>
                <a:t>팀장 </a:t>
              </a:r>
              <a:r>
                <a:rPr lang="en-US" altLang="ko-KR" sz="2500" b="1" dirty="0"/>
                <a:t>:  </a:t>
              </a:r>
              <a:r>
                <a:rPr lang="ko-KR" altLang="en-US" sz="2500" b="1" dirty="0"/>
                <a:t>나 석 원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" name="그룹 8"/>
          <p:cNvGrpSpPr>
            <a:grpSpLocks/>
          </p:cNvGrpSpPr>
          <p:nvPr/>
        </p:nvGrpSpPr>
        <p:grpSpPr bwMode="auto">
          <a:xfrm>
            <a:off x="9717682" y="1632012"/>
            <a:ext cx="6842124" cy="3619500"/>
            <a:chOff x="683568" y="908720"/>
            <a:chExt cx="3420000" cy="2412048"/>
          </a:xfrm>
        </p:grpSpPr>
        <p:sp>
          <p:nvSpPr>
            <p:cNvPr id="10" name="직사각형 9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rgbClr val="7357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500" b="1" dirty="0"/>
                <a:t>팀원 </a:t>
              </a:r>
              <a:r>
                <a:rPr lang="en-US" altLang="ko-KR" sz="2500" b="1" dirty="0"/>
                <a:t>1</a:t>
              </a:r>
              <a:r>
                <a:rPr lang="ko-KR" altLang="en-US" sz="2500" b="1" dirty="0"/>
                <a:t> </a:t>
              </a:r>
              <a:r>
                <a:rPr lang="en-US" altLang="ko-KR" sz="2500" b="1" dirty="0"/>
                <a:t>:  </a:t>
              </a:r>
              <a:r>
                <a:rPr lang="ko-KR" altLang="en-US" sz="2500" b="1" dirty="0"/>
                <a:t>김 현 경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43200" y="2388431"/>
            <a:ext cx="6552000" cy="2273148"/>
          </a:xfrm>
          <a:prstGeom prst="rect">
            <a:avLst/>
          </a:prstGeom>
          <a:noFill/>
        </p:spPr>
        <p:txBody>
          <a:bodyPr wrap="square" lIns="163284" tIns="81642" rIns="163284" bIns="81642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B2F70"/>
                </a:solidFill>
                <a:ea typeface="맑은 고딕" panose="020B0503020000020004" pitchFamily="50" charset="-127"/>
              </a:rPr>
              <a:t>■ 담당</a:t>
            </a:r>
            <a:endParaRPr lang="en-US" altLang="ko-KR" sz="2000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4B2F70"/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2000" dirty="0">
                <a:solidFill>
                  <a:srgbClr val="4B2F70"/>
                </a:solidFill>
                <a:ea typeface="맑은 고딕" panose="020B0503020000020004" pitchFamily="50" charset="-127"/>
              </a:rPr>
              <a:t>팀장</a:t>
            </a:r>
            <a:endParaRPr lang="en-US" altLang="ko-KR" sz="2000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2000" b="1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B2F70"/>
                </a:solidFill>
                <a:ea typeface="맑은 고딕" panose="020B0503020000020004" pitchFamily="50" charset="-127"/>
              </a:rPr>
              <a:t>■ 수행 역할</a:t>
            </a:r>
            <a:endParaRPr lang="en-US" altLang="ko-KR" sz="2000" b="1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B2F7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데이터 수집 및 전처리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시각화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, DB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설계</a:t>
            </a:r>
            <a:endParaRPr lang="en-US" altLang="ko-KR" dirty="0">
              <a:solidFill>
                <a:srgbClr val="4B2F7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7" name="그룹 4"/>
          <p:cNvGrpSpPr>
            <a:grpSpLocks/>
          </p:cNvGrpSpPr>
          <p:nvPr/>
        </p:nvGrpSpPr>
        <p:grpSpPr bwMode="auto">
          <a:xfrm>
            <a:off x="1799185" y="6007596"/>
            <a:ext cx="6838950" cy="3619500"/>
            <a:chOff x="683568" y="908720"/>
            <a:chExt cx="3420000" cy="2412048"/>
          </a:xfrm>
        </p:grpSpPr>
        <p:sp>
          <p:nvSpPr>
            <p:cNvPr id="16" name="직사각형 15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rgbClr val="7357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500" b="1" dirty="0"/>
                <a:t>팀원 </a:t>
              </a:r>
              <a:r>
                <a:rPr lang="en-US" altLang="ko-KR" sz="2500" b="1" dirty="0"/>
                <a:t>2</a:t>
              </a:r>
              <a:r>
                <a:rPr lang="ko-KR" altLang="en-US" sz="2500" b="1" dirty="0"/>
                <a:t> </a:t>
              </a:r>
              <a:r>
                <a:rPr lang="en-US" altLang="ko-KR" sz="2500" b="1" dirty="0"/>
                <a:t>:  </a:t>
              </a:r>
              <a:r>
                <a:rPr lang="ko-KR" altLang="en-US" sz="2500" b="1" dirty="0"/>
                <a:t>김 현 욱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943200" y="6763681"/>
            <a:ext cx="6552000" cy="2273148"/>
          </a:xfrm>
          <a:prstGeom prst="rect">
            <a:avLst/>
          </a:prstGeom>
          <a:noFill/>
        </p:spPr>
        <p:txBody>
          <a:bodyPr wrap="square" lIns="163284" tIns="81642" rIns="163284" bIns="81642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B2F70"/>
                </a:solidFill>
                <a:ea typeface="맑은 고딕" panose="020B0503020000020004" pitchFamily="50" charset="-127"/>
              </a:rPr>
              <a:t>■ 담당</a:t>
            </a:r>
            <a:endParaRPr lang="en-US" altLang="ko-KR" sz="2000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4B2F70"/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2000" dirty="0">
                <a:solidFill>
                  <a:srgbClr val="4B2F70"/>
                </a:solidFill>
                <a:ea typeface="맑은 고딕" panose="020B0503020000020004" pitchFamily="50" charset="-127"/>
              </a:rPr>
              <a:t>팀원</a:t>
            </a:r>
            <a:endParaRPr lang="en-US" altLang="ko-KR" sz="2000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2000" b="1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B2F70"/>
                </a:solidFill>
                <a:ea typeface="맑은 고딕" panose="020B0503020000020004" pitchFamily="50" charset="-127"/>
              </a:rPr>
              <a:t>■ 수행 역할</a:t>
            </a:r>
            <a:endParaRPr lang="en-US" altLang="ko-KR" sz="2000" b="1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B2F7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데이터 수집 및 전처리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, DB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설계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, PPT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발표</a:t>
            </a:r>
            <a:endParaRPr lang="en-US" altLang="ko-KR" dirty="0">
              <a:solidFill>
                <a:srgbClr val="4B2F70"/>
              </a:solidFill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64080" y="2398121"/>
            <a:ext cx="6552000" cy="2273148"/>
          </a:xfrm>
          <a:prstGeom prst="rect">
            <a:avLst/>
          </a:prstGeom>
          <a:noFill/>
        </p:spPr>
        <p:txBody>
          <a:bodyPr wrap="square" lIns="163284" tIns="81642" rIns="163284" bIns="81642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B2F70"/>
                </a:solidFill>
                <a:ea typeface="맑은 고딕" panose="020B0503020000020004" pitchFamily="50" charset="-127"/>
              </a:rPr>
              <a:t>■ 담당</a:t>
            </a:r>
            <a:endParaRPr lang="en-US" altLang="ko-KR" sz="2000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4B2F70"/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2000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팀원</a:t>
            </a:r>
            <a:endParaRPr lang="en-US" altLang="ko-KR" sz="2000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2000" b="1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B2F70"/>
                </a:solidFill>
                <a:ea typeface="맑은 고딕" panose="020B0503020000020004" pitchFamily="50" charset="-127"/>
              </a:rPr>
              <a:t>■ 수행 역할</a:t>
            </a:r>
            <a:endParaRPr lang="en-US" altLang="ko-KR" sz="2000" b="1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B2F7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데이터 수집 및 전처리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, PPT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작성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, DB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설계</a:t>
            </a:r>
            <a:endParaRPr lang="en-US" altLang="ko-KR" dirty="0">
              <a:solidFill>
                <a:srgbClr val="4B2F7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8" name="그룹 4"/>
          <p:cNvGrpSpPr>
            <a:grpSpLocks/>
          </p:cNvGrpSpPr>
          <p:nvPr/>
        </p:nvGrpSpPr>
        <p:grpSpPr bwMode="auto">
          <a:xfrm>
            <a:off x="9720065" y="6007596"/>
            <a:ext cx="6838950" cy="3619500"/>
            <a:chOff x="683568" y="908720"/>
            <a:chExt cx="3420000" cy="2412048"/>
          </a:xfrm>
        </p:grpSpPr>
        <p:sp>
          <p:nvSpPr>
            <p:cNvPr id="26" name="직사각형 25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rgbClr val="7357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500" b="1" dirty="0"/>
                <a:t>팀원 </a:t>
              </a:r>
              <a:r>
                <a:rPr lang="en-US" altLang="ko-KR" sz="2500" b="1" dirty="0"/>
                <a:t>3</a:t>
              </a:r>
              <a:r>
                <a:rPr lang="ko-KR" altLang="en-US" sz="2500" b="1" dirty="0"/>
                <a:t> </a:t>
              </a:r>
              <a:r>
                <a:rPr lang="en-US" altLang="ko-KR" sz="2500" b="1" dirty="0"/>
                <a:t>:  </a:t>
              </a:r>
              <a:r>
                <a:rPr lang="ko-KR" altLang="en-US" sz="2500" b="1" dirty="0"/>
                <a:t>송 호 준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864080" y="6763681"/>
            <a:ext cx="6552000" cy="2273148"/>
          </a:xfrm>
          <a:prstGeom prst="rect">
            <a:avLst/>
          </a:prstGeom>
          <a:noFill/>
        </p:spPr>
        <p:txBody>
          <a:bodyPr wrap="square" lIns="163284" tIns="81642" rIns="163284" bIns="81642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B2F70"/>
                </a:solidFill>
                <a:ea typeface="맑은 고딕" panose="020B0503020000020004" pitchFamily="50" charset="-127"/>
              </a:rPr>
              <a:t>■ 담당</a:t>
            </a:r>
            <a:endParaRPr lang="en-US" altLang="ko-KR" sz="2000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4B2F70"/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2000" dirty="0">
                <a:solidFill>
                  <a:srgbClr val="4B2F70"/>
                </a:solidFill>
                <a:ea typeface="맑은 고딕" panose="020B0503020000020004" pitchFamily="50" charset="-127"/>
              </a:rPr>
              <a:t>팀원</a:t>
            </a:r>
            <a:endParaRPr lang="en-US" altLang="ko-KR" sz="2000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2000" b="1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B2F70"/>
                </a:solidFill>
                <a:ea typeface="맑은 고딕" panose="020B0503020000020004" pitchFamily="50" charset="-127"/>
              </a:rPr>
              <a:t>■ 수행 역할</a:t>
            </a:r>
            <a:endParaRPr lang="en-US" altLang="ko-KR" sz="2000" b="1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B2F7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데이터 수집 및 전처리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, PPT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작성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 </a:t>
            </a:r>
            <a:endParaRPr lang="en-US" altLang="ko-KR" dirty="0">
              <a:solidFill>
                <a:srgbClr val="4B2F70"/>
              </a:solidFill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16608" y="282960"/>
            <a:ext cx="3239344" cy="27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214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0996" y="654903"/>
            <a:ext cx="4047121" cy="718876"/>
          </a:xfrm>
          <a:prstGeom prst="rect">
            <a:avLst/>
          </a:prstGeom>
          <a:noFill/>
        </p:spPr>
        <p:txBody>
          <a:bodyPr wrap="none" lIns="163284" tIns="81642" rIns="163284" bIns="81642">
            <a:spAutoFit/>
          </a:bodyPr>
          <a:lstStyle/>
          <a:p>
            <a:pPr>
              <a:defRPr/>
            </a:pPr>
            <a:r>
              <a:rPr lang="ko-KR" altLang="en-US" sz="3600" b="1" u="sng" dirty="0">
                <a:solidFill>
                  <a:srgbClr val="2D1152"/>
                </a:solidFill>
                <a:latin typeface="+mn-ea"/>
              </a:rPr>
              <a:t>팀원 별 역할 분담</a:t>
            </a:r>
          </a:p>
        </p:txBody>
      </p:sp>
      <p:grpSp>
        <p:nvGrpSpPr>
          <p:cNvPr id="5" name="그룹 4"/>
          <p:cNvGrpSpPr>
            <a:grpSpLocks/>
          </p:cNvGrpSpPr>
          <p:nvPr/>
        </p:nvGrpSpPr>
        <p:grpSpPr bwMode="auto">
          <a:xfrm>
            <a:off x="1799233" y="1632012"/>
            <a:ext cx="6838950" cy="3619500"/>
            <a:chOff x="683568" y="908720"/>
            <a:chExt cx="3420000" cy="2412048"/>
          </a:xfrm>
        </p:grpSpPr>
        <p:sp>
          <p:nvSpPr>
            <p:cNvPr id="2" name="직사각형 1"/>
            <p:cNvSpPr/>
            <p:nvPr/>
          </p:nvSpPr>
          <p:spPr>
            <a:xfrm>
              <a:off x="683568" y="908720"/>
              <a:ext cx="3420000" cy="360220"/>
            </a:xfrm>
            <a:prstGeom prst="rect">
              <a:avLst/>
            </a:prstGeom>
            <a:solidFill>
              <a:srgbClr val="7357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500" b="1" dirty="0"/>
                <a:t>팀장 </a:t>
              </a:r>
              <a:r>
                <a:rPr lang="en-US" altLang="ko-KR" sz="2500" b="1" dirty="0"/>
                <a:t>:  </a:t>
              </a:r>
              <a:r>
                <a:rPr lang="ko-KR" altLang="en-US" sz="2500" b="1" dirty="0"/>
                <a:t>이 준 규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83568" y="1340350"/>
              <a:ext cx="3420000" cy="1980418"/>
            </a:xfrm>
            <a:prstGeom prst="rect">
              <a:avLst/>
            </a:prstGeom>
            <a:noFill/>
            <a:ln w="19050">
              <a:solidFill>
                <a:srgbClr val="D6D7D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943200" y="2388431"/>
            <a:ext cx="6552000" cy="2273148"/>
          </a:xfrm>
          <a:prstGeom prst="rect">
            <a:avLst/>
          </a:prstGeom>
          <a:noFill/>
        </p:spPr>
        <p:txBody>
          <a:bodyPr wrap="square" lIns="163284" tIns="81642" rIns="163284" bIns="81642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B2F70"/>
                </a:solidFill>
                <a:ea typeface="맑은 고딕" panose="020B0503020000020004" pitchFamily="50" charset="-127"/>
              </a:rPr>
              <a:t>■ 담당</a:t>
            </a:r>
            <a:endParaRPr lang="en-US" altLang="ko-KR" sz="2000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dirty="0">
                <a:solidFill>
                  <a:srgbClr val="4B2F70"/>
                </a:solidFill>
                <a:ea typeface="맑은 고딕" panose="020B0503020000020004" pitchFamily="50" charset="-127"/>
              </a:rPr>
              <a:t>  -</a:t>
            </a:r>
            <a:r>
              <a:rPr lang="ko-KR" altLang="en-US" sz="2000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팀원</a:t>
            </a:r>
            <a:endParaRPr lang="en-US" altLang="ko-KR" sz="2000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2000" b="1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rgbClr val="4B2F70"/>
                </a:solidFill>
                <a:ea typeface="맑은 고딕" panose="020B0503020000020004" pitchFamily="50" charset="-127"/>
              </a:rPr>
              <a:t>■ 수행 역할</a:t>
            </a:r>
            <a:endParaRPr lang="en-US" altLang="ko-KR" sz="2000" b="1" dirty="0">
              <a:solidFill>
                <a:srgbClr val="4B2F70"/>
              </a:solidFill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solidFill>
                  <a:srgbClr val="4B2F70"/>
                </a:solidFill>
                <a:ea typeface="맑은 고딕" panose="020B0503020000020004" pitchFamily="50" charset="-127"/>
              </a:rPr>
              <a:t>  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-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데이터 수집 및 전처리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데이터 시각화</a:t>
            </a:r>
            <a:r>
              <a:rPr lang="en-US" altLang="ko-KR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, PPT </a:t>
            </a:r>
            <a:r>
              <a:rPr lang="ko-KR" altLang="en-US" dirty="0" smtClean="0">
                <a:solidFill>
                  <a:srgbClr val="4B2F70"/>
                </a:solidFill>
                <a:ea typeface="맑은 고딕" panose="020B0503020000020004" pitchFamily="50" charset="-127"/>
              </a:rPr>
              <a:t>발표</a:t>
            </a:r>
            <a:endParaRPr lang="en-US" altLang="ko-KR" dirty="0">
              <a:solidFill>
                <a:srgbClr val="4B2F70"/>
              </a:solidFill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616608" y="282960"/>
            <a:ext cx="3239344" cy="27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866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30178" y="5187680"/>
            <a:ext cx="7025359" cy="21429"/>
            <a:chOff x="5630178" y="5187680"/>
            <a:chExt cx="7025359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630178" y="5187680"/>
              <a:ext cx="7025359" cy="2142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4763" y="3534239"/>
            <a:ext cx="4393586" cy="5448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7144" y="3534239"/>
            <a:ext cx="5353757" cy="54542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75173" y="575954"/>
            <a:ext cx="5492278" cy="8632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89010" y="9265950"/>
            <a:ext cx="3030797" cy="3163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4763" y="4400880"/>
            <a:ext cx="7162186" cy="103027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98325" y="4391358"/>
            <a:ext cx="8373253" cy="163948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7185" y="2803516"/>
            <a:ext cx="4987482" cy="4987482"/>
            <a:chOff x="2057185" y="2803516"/>
            <a:chExt cx="4987482" cy="49874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185" y="2803516"/>
              <a:ext cx="4987482" cy="49874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22900" y="2262878"/>
            <a:ext cx="2056052" cy="1144342"/>
            <a:chOff x="3522900" y="2262878"/>
            <a:chExt cx="2056052" cy="11443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2900" y="2262878"/>
              <a:ext cx="2056052" cy="1144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145985" y="6970521"/>
            <a:ext cx="2056052" cy="1144342"/>
            <a:chOff x="5145985" y="6970521"/>
            <a:chExt cx="2056052" cy="11443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5985" y="6970521"/>
              <a:ext cx="2056052" cy="11443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9816" y="6970521"/>
            <a:ext cx="2056052" cy="1144342"/>
            <a:chOff x="1899816" y="6970521"/>
            <a:chExt cx="2056052" cy="114434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9816" y="6970521"/>
              <a:ext cx="2056052" cy="11443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1790" y="4348436"/>
            <a:ext cx="2056052" cy="1144342"/>
            <a:chOff x="871790" y="4348436"/>
            <a:chExt cx="2056052" cy="11443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790" y="4348436"/>
              <a:ext cx="2056052" cy="11443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174011" y="4348436"/>
            <a:ext cx="2056052" cy="1144342"/>
            <a:chOff x="6174011" y="4348436"/>
            <a:chExt cx="2056052" cy="114434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4011" y="4348436"/>
              <a:ext cx="2056052" cy="11443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1671429"/>
            <a:ext cx="18314862" cy="14286"/>
            <a:chOff x="0" y="1671429"/>
            <a:chExt cx="18314862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71429"/>
              <a:ext cx="18314862" cy="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0" y="8711073"/>
            <a:ext cx="18314862" cy="14286"/>
            <a:chOff x="0" y="8711073"/>
            <a:chExt cx="18314862" cy="14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8711073"/>
              <a:ext cx="18314862" cy="1428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671437" y="5208482"/>
            <a:ext cx="6971987" cy="21429"/>
            <a:chOff x="5671437" y="5208482"/>
            <a:chExt cx="6971987" cy="214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71437" y="5208482"/>
              <a:ext cx="6971987" cy="21429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68783" y="9265950"/>
            <a:ext cx="3051016" cy="31638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16721" y="5404166"/>
            <a:ext cx="2720282" cy="75444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81149" y="4431649"/>
            <a:ext cx="2298736" cy="864345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173" y="575954"/>
            <a:ext cx="4216745" cy="86280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49666" y="2576359"/>
            <a:ext cx="1168530" cy="45605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600772" y="4526698"/>
            <a:ext cx="1208606" cy="75824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98560" y="4661910"/>
            <a:ext cx="1171834" cy="45630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1721" y="7274985"/>
            <a:ext cx="1885587" cy="45605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72712" y="7139773"/>
            <a:ext cx="1210130" cy="75825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040001" y="2757801"/>
            <a:ext cx="7389376" cy="37429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419100"/>
            <a:ext cx="12779887" cy="710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19200" y="19050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mtClean="0">
                <a:latin typeface="HY견고딕" pitchFamily="18" charset="-127"/>
                <a:ea typeface="HY견고딕" pitchFamily="18" charset="-127"/>
              </a:rPr>
              <a:t>예시</a:t>
            </a:r>
            <a:endParaRPr lang="ko-KR" altLang="en-US" sz="40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8039100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Python, </a:t>
            </a:r>
            <a:r>
              <a:rPr lang="en-US" altLang="ko-KR" sz="3000" dirty="0" err="1" smtClean="0"/>
              <a:t>jupyternotebook</a:t>
            </a:r>
            <a:r>
              <a:rPr lang="en-US" altLang="ko-KR" sz="3000" dirty="0" smtClean="0"/>
              <a:t>, pandas, </a:t>
            </a:r>
            <a:r>
              <a:rPr lang="en-US" altLang="ko-KR" sz="3000" dirty="0" err="1" smtClean="0"/>
              <a:t>numpy</a:t>
            </a:r>
            <a:r>
              <a:rPr lang="en-US" altLang="ko-KR" sz="3000" dirty="0" smtClean="0"/>
              <a:t>, </a:t>
            </a:r>
            <a:r>
              <a:rPr lang="en-US" altLang="ko-KR" sz="3000" dirty="0" err="1" smtClean="0"/>
              <a:t>plotly</a:t>
            </a:r>
            <a:r>
              <a:rPr lang="en-US" altLang="ko-KR" sz="3000" dirty="0" smtClean="0"/>
              <a:t>, </a:t>
            </a:r>
            <a:r>
              <a:rPr lang="en-US" altLang="ko-KR" sz="3000" dirty="0" err="1" smtClean="0"/>
              <a:t>matplotlib</a:t>
            </a:r>
            <a:r>
              <a:rPr lang="en-US" altLang="ko-KR" sz="3000" dirty="0" smtClean="0"/>
              <a:t>, selenium</a:t>
            </a:r>
            <a:endParaRPr lang="ko-KR" alt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1676400" y="9334500"/>
            <a:ext cx="708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 smtClean="0"/>
              <a:t>HTML, CSS, </a:t>
            </a:r>
            <a:r>
              <a:rPr lang="en-US" altLang="ko-KR" sz="3000" dirty="0" err="1" smtClean="0"/>
              <a:t>MariaDB</a:t>
            </a:r>
            <a:r>
              <a:rPr lang="en-US" altLang="ko-KR" sz="3000" dirty="0" smtClean="0"/>
              <a:t>, R, R studio, </a:t>
            </a:r>
            <a:r>
              <a:rPr lang="en-US" altLang="ko-KR" sz="3000" dirty="0" err="1" smtClean="0"/>
              <a:t>kakao</a:t>
            </a:r>
            <a:r>
              <a:rPr lang="en-US" altLang="ko-KR" sz="3000" dirty="0" smtClean="0"/>
              <a:t> </a:t>
            </a:r>
            <a:r>
              <a:rPr lang="en-US" altLang="ko-KR" sz="3000" dirty="0" err="1" smtClean="0"/>
              <a:t>api</a:t>
            </a:r>
            <a:endParaRPr lang="en-US" altLang="ko-KR" sz="3000" dirty="0" smtClean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9524" y="2200000"/>
            <a:ext cx="8295238" cy="758430"/>
            <a:chOff x="409524" y="2200000"/>
            <a:chExt cx="8295238" cy="7584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24" y="2200000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9524" y="3508988"/>
            <a:ext cx="8295238" cy="758430"/>
            <a:chOff x="409524" y="3508988"/>
            <a:chExt cx="8295238" cy="75843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24" y="3508988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9524" y="6126965"/>
            <a:ext cx="8295238" cy="758430"/>
            <a:chOff x="409524" y="6126965"/>
            <a:chExt cx="8295238" cy="75843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24" y="6126965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9524" y="4817977"/>
            <a:ext cx="8295238" cy="758430"/>
            <a:chOff x="409524" y="4817977"/>
            <a:chExt cx="8295238" cy="7584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9524" y="4817977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09524" y="7435954"/>
            <a:ext cx="8295238" cy="758430"/>
            <a:chOff x="409524" y="7435954"/>
            <a:chExt cx="8295238" cy="75843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524" y="7435954"/>
              <a:ext cx="8295238" cy="7584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630155" y="5187679"/>
            <a:ext cx="7025413" cy="21429"/>
            <a:chOff x="5630155" y="5187679"/>
            <a:chExt cx="7025413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5630155" y="5187679"/>
              <a:ext cx="7025413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609524" y="2200000"/>
            <a:ext cx="8295238" cy="758430"/>
            <a:chOff x="9609524" y="2200000"/>
            <a:chExt cx="8295238" cy="7584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9524" y="2200000"/>
              <a:ext cx="8295238" cy="75843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09524" y="3508988"/>
            <a:ext cx="8295238" cy="758430"/>
            <a:chOff x="9609524" y="3508988"/>
            <a:chExt cx="8295238" cy="7584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9524" y="3508988"/>
              <a:ext cx="8295238" cy="7584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09524" y="6126965"/>
            <a:ext cx="8295238" cy="758430"/>
            <a:chOff x="9609524" y="6126965"/>
            <a:chExt cx="8295238" cy="75843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9524" y="6126965"/>
              <a:ext cx="8295238" cy="75843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09524" y="4817977"/>
            <a:ext cx="8295238" cy="758430"/>
            <a:chOff x="9609524" y="4817977"/>
            <a:chExt cx="8295238" cy="75843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09524" y="4817977"/>
              <a:ext cx="8295238" cy="75843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09524" y="7435954"/>
            <a:ext cx="8295238" cy="758430"/>
            <a:chOff x="9609524" y="7435954"/>
            <a:chExt cx="8295238" cy="75843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09524" y="7435954"/>
              <a:ext cx="8295238" cy="75843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3811" y="2341287"/>
            <a:ext cx="1383329" cy="54870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173" y="575954"/>
            <a:ext cx="4240869" cy="86376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89010" y="9265950"/>
            <a:ext cx="3030797" cy="31638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3811" y="3634706"/>
            <a:ext cx="2988957" cy="54382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3811" y="4925715"/>
            <a:ext cx="2988957" cy="54382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63811" y="6246382"/>
            <a:ext cx="3977024" cy="54382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63811" y="2341287"/>
            <a:ext cx="1363214" cy="54839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963811" y="3634706"/>
            <a:ext cx="4082929" cy="543214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63811" y="4925715"/>
            <a:ext cx="2713224" cy="54382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63811" y="6246382"/>
            <a:ext cx="2713224" cy="54382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982858" y="7555363"/>
            <a:ext cx="2713224" cy="54382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915400" y="15621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ko-KR" altLang="en-US" dirty="0" smtClean="0">
                <a:latin typeface="에스코어 드림 1 Thin" pitchFamily="34" charset="-127"/>
                <a:ea typeface="에스코어 드림 1 Thin" pitchFamily="34" charset="-127"/>
              </a:rPr>
              <a:t>하나 둘 셋 넷</a:t>
            </a:r>
            <a:endParaRPr lang="en-US" altLang="ko-KR" dirty="0" smtClean="0">
              <a:latin typeface="에스코어 드림 1 Thin" pitchFamily="34" charset="-127"/>
              <a:ea typeface="에스코어 드림 1 Thin" pitchFamily="34" charset="-127"/>
            </a:endParaRPr>
          </a:p>
          <a:p>
            <a:pPr>
              <a:buNone/>
            </a:pPr>
            <a:r>
              <a:rPr lang="ko-KR" altLang="en-US" dirty="0" err="1" smtClean="0">
                <a:latin typeface="에스코어 드림 1 Thin" pitchFamily="34" charset="-127"/>
                <a:ea typeface="에스코어 드림 1 Thin" pitchFamily="34" charset="-127"/>
              </a:rPr>
              <a:t>에스코어</a:t>
            </a:r>
            <a:r>
              <a:rPr lang="ko-KR" altLang="en-US" dirty="0" smtClean="0">
                <a:latin typeface="에스코어 드림 1 Thin" pitchFamily="34" charset="-127"/>
                <a:ea typeface="에스코어 드림 1 Thin" pitchFamily="34" charset="-127"/>
              </a:rPr>
              <a:t> 드림</a:t>
            </a:r>
            <a:endParaRPr lang="en-US" altLang="ko-KR" dirty="0" smtClean="0">
              <a:latin typeface="에스코어 드림 1 Thin" pitchFamily="34" charset="-127"/>
              <a:ea typeface="에스코어 드림 1 Thin" pitchFamily="34" charset="-127"/>
            </a:endParaRPr>
          </a:p>
          <a:p>
            <a:pPr>
              <a:buNone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aaa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나눔고딕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None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하나 둘 셋 넷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None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테스트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None/>
            </a:pPr>
            <a:r>
              <a:rPr lang="ko-KR" altLang="en-US" dirty="0" err="1" smtClean="0">
                <a:latin typeface="나눔고딕" pitchFamily="50" charset="-127"/>
                <a:ea typeface="나눔고딕" pitchFamily="50" charset="-127"/>
              </a:rPr>
              <a:t>나눔고딕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None/>
            </a:pP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시험 텍스트를 입력해 보세요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None/>
            </a:pPr>
            <a:r>
              <a:rPr lang="ko-KR" altLang="en-US" sz="4000" b="1" dirty="0" smtClean="0">
                <a:latin typeface="나눔고딕" pitchFamily="50" charset="-127"/>
                <a:ea typeface="나눔고딕" pitchFamily="50" charset="-127"/>
              </a:rPr>
              <a:t>시험 텍스트를 입력해 보세요</a:t>
            </a:r>
            <a:endParaRPr lang="en-US" altLang="ko-KR" sz="4000" b="1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None/>
            </a:pP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None/>
            </a:pP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11130"/>
            <a:ext cx="18285714" cy="7025359"/>
            <a:chOff x="0" y="1611130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901549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11130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64286" y="3826965"/>
            <a:ext cx="7171429" cy="4628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23810" y="2493935"/>
            <a:ext cx="12342857" cy="67826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0"/>
            <a:ext cx="3030797" cy="31638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40001" y="2115373"/>
            <a:ext cx="7880472" cy="90769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75173" y="575954"/>
            <a:ext cx="4263059" cy="86328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6192" y="3233441"/>
            <a:ext cx="4114129" cy="5457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78096" y="3233445"/>
            <a:ext cx="4411319" cy="5457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85714" y="1685714"/>
            <a:ext cx="4802185" cy="7025359"/>
            <a:chOff x="13485714" y="1685714"/>
            <a:chExt cx="4802185" cy="70253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85714" y="1685714"/>
              <a:ext cx="4802185" cy="7025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35630" y="5208326"/>
            <a:ext cx="6971597" cy="21429"/>
            <a:chOff x="5635630" y="5208326"/>
            <a:chExt cx="6971597" cy="2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635630" y="5208326"/>
              <a:ext cx="6971597" cy="2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9083" y="5208326"/>
            <a:ext cx="6971597" cy="21429"/>
            <a:chOff x="1329083" y="5208326"/>
            <a:chExt cx="6971597" cy="2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29083" y="5208326"/>
              <a:ext cx="6971597" cy="2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2" y="9265950"/>
            <a:ext cx="3030797" cy="31638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920382" y="3534239"/>
            <a:ext cx="727729" cy="5470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43620" y="3515192"/>
            <a:ext cx="1182043" cy="5491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07268" y="3534239"/>
            <a:ext cx="1189662" cy="54915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1906" y="3534239"/>
            <a:ext cx="1214034" cy="54915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75173" y="575954"/>
            <a:ext cx="4489564" cy="86569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1906" y="4445732"/>
            <a:ext cx="3835529" cy="14570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07268" y="4445732"/>
            <a:ext cx="3477519" cy="5424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43620" y="4445732"/>
            <a:ext cx="3477519" cy="5424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920382" y="4445732"/>
            <a:ext cx="4014291" cy="19141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jeons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028700"/>
            <a:ext cx="13411200" cy="754809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896600" y="91821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https://asiasociety.org/korea/renting-house-south-korea-jeonse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jeons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647700"/>
            <a:ext cx="13792200" cy="776253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896600" y="9182100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https://asiasociety.org/korea/renting-house-south-korea-jeonse</a:t>
            </a:r>
            <a:endParaRPr lang="ko-KR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4A0F72E-1949-4219-AC42-014A834BDE88}"/>
              </a:ext>
            </a:extLst>
          </p:cNvPr>
          <p:cNvSpPr txBox="1"/>
          <p:nvPr/>
        </p:nvSpPr>
        <p:spPr>
          <a:xfrm>
            <a:off x="10062103" y="6223606"/>
            <a:ext cx="7737851" cy="1523494"/>
          </a:xfrm>
          <a:prstGeom prst="rect">
            <a:avLst/>
          </a:prstGeom>
          <a:noFill/>
        </p:spPr>
        <p:txBody>
          <a:bodyPr lIns="137160" tIns="0" rIns="137160" bIns="0">
            <a:spAutoFit/>
          </a:bodyPr>
          <a:lstStyle/>
          <a:p>
            <a:pPr algn="r" latinLnBrk="1">
              <a:lnSpc>
                <a:spcPct val="150000"/>
              </a:lnSpc>
              <a:defRPr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TEAM 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 </a:t>
            </a:r>
            <a:r>
              <a:rPr lang="ko-KR" altLang="en-US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어벤져스</a:t>
            </a:r>
            <a:r>
              <a:rPr lang="ko-KR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팀명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</a:p>
          <a:p>
            <a:pPr algn="r" latinLnBrk="1">
              <a:lnSpc>
                <a:spcPct val="150000"/>
              </a:lnSpc>
              <a:defRPr/>
            </a:pPr>
            <a:r>
              <a:rPr lang="ko-KR" alt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○○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박○○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이○○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최○○</a:t>
            </a:r>
            <a:r>
              <a:rPr lang="en-US" altLang="ko-KR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정○○</a:t>
            </a:r>
            <a:endParaRPr lang="en-US" altLang="ko-KR" sz="3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44071" y="8107211"/>
            <a:ext cx="16799859" cy="566534"/>
          </a:xfrm>
          <a:prstGeom prst="rect">
            <a:avLst/>
          </a:prstGeom>
          <a:solidFill>
            <a:srgbClr val="F5D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lvl="0"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※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양식은 예시로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자유롭게 변경 가능하나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목차 안에 구성된 내용은 포함되도록 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해당 템플릿 활용 지양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" y="2369505"/>
            <a:ext cx="18287999" cy="3286356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ko-KR" altLang="en-US">
              <a:solidFill>
                <a:srgbClr val="939597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290" y="2705265"/>
            <a:ext cx="3944049" cy="507831"/>
          </a:xfrm>
          <a:prstGeom prst="rect">
            <a:avLst/>
          </a:prstGeom>
          <a:noFill/>
        </p:spPr>
        <p:txBody>
          <a:bodyPr wrap="square" lIns="137160" tIns="68580" rIns="137160" bIns="68580" rtlCol="0">
            <a:spAutoFit/>
          </a:bodyPr>
          <a:lstStyle/>
          <a:p>
            <a:pPr algn="ctr" latinLnBrk="1">
              <a:defRPr/>
            </a:pP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에이콘아카데미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강남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277064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6288627" y="-61421"/>
            <a:ext cx="13277678" cy="42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7160" tIns="68580" rIns="137160" bIns="6858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6C535B9-0206-4933-B3A2-FC73A8BF1A8F}"/>
              </a:ext>
            </a:extLst>
          </p:cNvPr>
          <p:cNvSpPr txBox="1"/>
          <p:nvPr/>
        </p:nvSpPr>
        <p:spPr>
          <a:xfrm>
            <a:off x="7739844" y="3551018"/>
            <a:ext cx="10153128" cy="923330"/>
          </a:xfrm>
          <a:prstGeom prst="rect">
            <a:avLst/>
          </a:prstGeom>
          <a:noFill/>
        </p:spPr>
        <p:txBody>
          <a:bodyPr wrap="square" lIns="137160" tIns="0" rIns="137160" bIns="0">
            <a:spAutoFit/>
          </a:bodyPr>
          <a:lstStyle/>
          <a:p>
            <a:pPr algn="ctr" latinLnBrk="1">
              <a:defRPr/>
            </a:pPr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팀 </a:t>
            </a:r>
            <a:r>
              <a:rPr lang="ko-KR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</a:t>
            </a:r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명 </a:t>
            </a: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주제</a:t>
            </a: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-2860"/>
            <a:ext cx="18288000" cy="507831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137160" tIns="68580" rIns="137160" bIns="68580" rtlCol="0">
            <a:noAutofit/>
          </a:bodyPr>
          <a:lstStyle/>
          <a:p>
            <a:pPr algn="ctr"/>
            <a:endParaRPr lang="ko-KR" altLang="en-US" sz="2400" spc="9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5101" y="2551212"/>
            <a:ext cx="17957801" cy="2916324"/>
          </a:xfrm>
          <a:prstGeom prst="rect">
            <a:avLst/>
          </a:prstGeom>
          <a:noFill/>
          <a:ln w="15875">
            <a:solidFill>
              <a:srgbClr val="939597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tIns="68580" rIns="137160" bIns="68580"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18288000" cy="10284053"/>
            <a:chOff x="1981200" y="419100"/>
            <a:chExt cx="12649200" cy="8935414"/>
          </a:xfrm>
        </p:grpSpPr>
        <p:pic>
          <p:nvPicPr>
            <p:cNvPr id="1026" name="Picture 2" descr="https://img.freepik.com/premium-vector/big-cities-cityscapes-and-buildings-city_531521-188.jpg?w=1060"/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 bwMode="auto">
            <a:xfrm>
              <a:off x="1981200" y="419100"/>
              <a:ext cx="12649200" cy="89354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7391400" y="571500"/>
              <a:ext cx="7239000" cy="2438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42900"/>
            <a:ext cx="8831263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9601200" y="13335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http://www.wolyo.co.kr/news/articleView.html?idxno=223447</a:t>
            </a:r>
            <a:endParaRPr lang="ko-KR" alt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3771900"/>
            <a:ext cx="7240587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3086100"/>
            <a:ext cx="624998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9144000" y="4229100"/>
            <a:ext cx="4879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https://www.mk.co.kr/news/realestate/10623803</a:t>
            </a:r>
            <a:endParaRPr lang="ko-KR" altLang="en-US" dirty="0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71600" y="6438900"/>
            <a:ext cx="799523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9677400" y="7048500"/>
            <a:ext cx="499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https://weekly.donga.com/List/3/all/11/3784402/1</a:t>
            </a:r>
            <a:endParaRPr lang="ko-KR" altLang="en-US" dirty="0"/>
          </a:p>
        </p:txBody>
      </p:sp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6"/>
          <a:srcRect r="1813"/>
          <a:stretch>
            <a:fillRect/>
          </a:stretch>
        </p:blipFill>
        <p:spPr bwMode="auto">
          <a:xfrm>
            <a:off x="0" y="8343900"/>
            <a:ext cx="93726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9677400" y="9486900"/>
            <a:ext cx="4864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https://www.sedaily.com/NewsView/22IEHVXV95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4859000" y="4152900"/>
            <a:ext cx="8357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https://www.dt.co.kr/contents.html?article_no=2023042002109923065001&amp;ref=naver</a:t>
            </a:r>
            <a:endParaRPr lang="ko-KR" altLang="en-US" dirty="0"/>
          </a:p>
        </p:txBody>
      </p:sp>
      <p:grpSp>
        <p:nvGrpSpPr>
          <p:cNvPr id="14" name="그룹 13"/>
          <p:cNvGrpSpPr/>
          <p:nvPr/>
        </p:nvGrpSpPr>
        <p:grpSpPr>
          <a:xfrm>
            <a:off x="14585143" y="0"/>
            <a:ext cx="7405714" cy="3760199"/>
            <a:chOff x="13982443" y="5143501"/>
            <a:chExt cx="7405714" cy="3760199"/>
          </a:xfrm>
        </p:grpSpPr>
        <p:pic>
          <p:nvPicPr>
            <p:cNvPr id="39943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982443" y="6743700"/>
              <a:ext cx="7405714" cy="216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944" name="Picture 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982700" y="5143501"/>
              <a:ext cx="7405200" cy="16094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39945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4859000" y="4762500"/>
            <a:ext cx="7583487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직사각형 15"/>
          <p:cNvSpPr/>
          <p:nvPr/>
        </p:nvSpPr>
        <p:spPr>
          <a:xfrm>
            <a:off x="16916400" y="7277100"/>
            <a:ext cx="5655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https://www.dailian.co.kr/news/view/1225765/?sc=Naver</a:t>
            </a:r>
            <a:endParaRPr lang="ko-KR" altLang="en-US" dirty="0"/>
          </a:p>
        </p:txBody>
      </p:sp>
      <p:pic>
        <p:nvPicPr>
          <p:cNvPr id="39946" name="Picture 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4478000" y="8191500"/>
            <a:ext cx="8459787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직사각형 17"/>
          <p:cNvSpPr/>
          <p:nvPr/>
        </p:nvSpPr>
        <p:spPr>
          <a:xfrm>
            <a:off x="14554200" y="12153900"/>
            <a:ext cx="669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http://www.newsculture.press/news/articleView.html?idxno=522896</a:t>
            </a:r>
            <a:endParaRPr lang="ko-KR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31606"/>
            <a:ext cx="18285714" cy="11610619"/>
            <a:chOff x="0" y="1031606"/>
            <a:chExt cx="18285714" cy="11610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52206" y="-4952084"/>
              <a:ext cx="36571429" cy="2322123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031606"/>
              <a:ext cx="18285714" cy="116106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85108" y="5965181"/>
            <a:ext cx="4822784" cy="21429"/>
            <a:chOff x="9785108" y="5965181"/>
            <a:chExt cx="4822784" cy="2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9785108" y="5965181"/>
              <a:ext cx="4822784" cy="2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75548" y="5984205"/>
            <a:ext cx="4822784" cy="21429"/>
            <a:chOff x="3675548" y="5984205"/>
            <a:chExt cx="4822784" cy="2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3675548" y="5984205"/>
              <a:ext cx="4822784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8783" y="9265950"/>
            <a:ext cx="3051016" cy="31638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70954" y="4372315"/>
            <a:ext cx="3795891" cy="9113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01839" y="4330763"/>
            <a:ext cx="3766643" cy="9110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752" y="4330763"/>
            <a:ext cx="4258882" cy="9069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75173" y="1814049"/>
            <a:ext cx="3803859" cy="8632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894" y="5423525"/>
            <a:ext cx="4571853" cy="90692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01839" y="5423525"/>
            <a:ext cx="3781872" cy="91164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01839" y="6521184"/>
            <a:ext cx="3470529" cy="91104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170954" y="5423525"/>
            <a:ext cx="3938967" cy="9128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/>
          <p:cNvGrpSpPr/>
          <p:nvPr/>
        </p:nvGrpSpPr>
        <p:grpSpPr>
          <a:xfrm>
            <a:off x="0" y="1685714"/>
            <a:ext cx="18285714" cy="7025359"/>
            <a:chOff x="0" y="1685714"/>
            <a:chExt cx="18285714" cy="70253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1826965"/>
              <a:ext cx="36571429" cy="1405071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85714"/>
              <a:ext cx="18285714" cy="7025359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7590476" y="9149169"/>
            <a:ext cx="3104762" cy="553561"/>
            <a:chOff x="7590476" y="9149169"/>
            <a:chExt cx="3104762" cy="55356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0476" y="9149169"/>
              <a:ext cx="3104762" cy="553561"/>
            </a:xfrm>
            <a:prstGeom prst="rect">
              <a:avLst/>
            </a:prstGeom>
          </p:spPr>
        </p:pic>
      </p:grpSp>
      <p:grpSp>
        <p:nvGrpSpPr>
          <p:cNvPr id="6" name="그룹 1003"/>
          <p:cNvGrpSpPr/>
          <p:nvPr/>
        </p:nvGrpSpPr>
        <p:grpSpPr>
          <a:xfrm>
            <a:off x="8985727" y="1685714"/>
            <a:ext cx="5223776" cy="7025359"/>
            <a:chOff x="8985727" y="1685714"/>
            <a:chExt cx="5223776" cy="70253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85727" y="1685714"/>
              <a:ext cx="5223776" cy="7025359"/>
            </a:xfrm>
            <a:prstGeom prst="rect">
              <a:avLst/>
            </a:prstGeom>
          </p:spPr>
        </p:pic>
      </p:grpSp>
      <p:grpSp>
        <p:nvGrpSpPr>
          <p:cNvPr id="8" name="그룹 1004"/>
          <p:cNvGrpSpPr/>
          <p:nvPr/>
        </p:nvGrpSpPr>
        <p:grpSpPr>
          <a:xfrm>
            <a:off x="4373861" y="1685714"/>
            <a:ext cx="5223776" cy="7025359"/>
            <a:chOff x="4373861" y="1685714"/>
            <a:chExt cx="5223776" cy="70253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73861" y="1685714"/>
              <a:ext cx="5223776" cy="7025359"/>
            </a:xfrm>
            <a:prstGeom prst="rect">
              <a:avLst/>
            </a:prstGeom>
          </p:spPr>
        </p:pic>
      </p:grpSp>
      <p:grpSp>
        <p:nvGrpSpPr>
          <p:cNvPr id="9" name="그룹 1005"/>
          <p:cNvGrpSpPr/>
          <p:nvPr/>
        </p:nvGrpSpPr>
        <p:grpSpPr>
          <a:xfrm>
            <a:off x="0" y="1685714"/>
            <a:ext cx="5223776" cy="7025359"/>
            <a:chOff x="0" y="1685714"/>
            <a:chExt cx="5223776" cy="70253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685714"/>
              <a:ext cx="5223776" cy="702535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89010" y="9265950"/>
            <a:ext cx="3030797" cy="31638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2382" y="2322239"/>
            <a:ext cx="1360900" cy="54839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382" y="3548992"/>
            <a:ext cx="3367481" cy="22134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7306" y="2322239"/>
            <a:ext cx="1363214" cy="5483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77306" y="3548992"/>
            <a:ext cx="3367481" cy="22134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57430" y="2322239"/>
            <a:ext cx="1363529" cy="5483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657430" y="3548992"/>
            <a:ext cx="3367481" cy="22134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237620" y="2322239"/>
            <a:ext cx="2378405" cy="54991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237620" y="3548992"/>
            <a:ext cx="3376253" cy="263082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629400" y="342900"/>
            <a:ext cx="571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 smtClean="0">
                <a:latin typeface="HY견고딕" pitchFamily="18" charset="-127"/>
                <a:ea typeface="HY견고딕" pitchFamily="18" charset="-127"/>
              </a:rPr>
              <a:t>목 차</a:t>
            </a:r>
            <a:endParaRPr lang="en-US" altLang="ko-KR" sz="3000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sz="3000" dirty="0" err="1" smtClean="0">
                <a:latin typeface="HY견고딕" pitchFamily="18" charset="-127"/>
                <a:ea typeface="HY견고딕" pitchFamily="18" charset="-127"/>
              </a:rPr>
              <a:t>이형태로</a:t>
            </a:r>
            <a:r>
              <a:rPr lang="ko-KR" altLang="en-US" sz="3000" dirty="0" smtClean="0">
                <a:latin typeface="HY견고딕" pitchFamily="18" charset="-127"/>
                <a:ea typeface="HY견고딕" pitchFamily="18" charset="-127"/>
              </a:rPr>
              <a:t> 제작</a:t>
            </a:r>
            <a:endParaRPr lang="ko-KR" altLang="en-US" sz="30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454</Words>
  <Application>Microsoft Office PowerPoint</Application>
  <PresentationFormat>사용자 지정</PresentationFormat>
  <Paragraphs>112</Paragraphs>
  <Slides>21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acorn</cp:lastModifiedBy>
  <cp:revision>27</cp:revision>
  <dcterms:created xsi:type="dcterms:W3CDTF">2023-04-21T16:16:15Z</dcterms:created>
  <dcterms:modified xsi:type="dcterms:W3CDTF">2023-04-26T02:07:18Z</dcterms:modified>
</cp:coreProperties>
</file>